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75" r:id="rId9"/>
    <p:sldId id="276" r:id="rId10"/>
    <p:sldId id="259" r:id="rId11"/>
    <p:sldId id="260" r:id="rId12"/>
    <p:sldId id="268" r:id="rId13"/>
    <p:sldId id="269" r:id="rId14"/>
    <p:sldId id="265" r:id="rId15"/>
    <p:sldId id="267" r:id="rId16"/>
    <p:sldId id="277" r:id="rId17"/>
    <p:sldId id="266" r:id="rId18"/>
    <p:sldId id="264" r:id="rId19"/>
    <p:sldId id="279" r:id="rId20"/>
    <p:sldId id="280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58" autoAdjust="0"/>
  </p:normalViewPr>
  <p:slideViewPr>
    <p:cSldViewPr>
      <p:cViewPr>
        <p:scale>
          <a:sx n="130" d="100"/>
          <a:sy n="130" d="100"/>
        </p:scale>
        <p:origin x="-107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E6270-DE61-4FDB-AF18-0A99B76F722D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280BE-9DE5-4EC5-AE49-7015EF59A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5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D32C-58AF-49F9-B668-AA12731651A2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02DBA-51E6-418B-936D-53D58E13F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86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52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0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02DBA-51E6-418B-936D-53D58E13F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26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5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5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7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8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6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7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4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EB7F5-BCB7-493F-AD22-B317DCBF26A7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AA025-1FC2-4D90-AD92-1524C46E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oology.ubc.ca/~schluter/R/" TargetMode="External"/><Relationship Id="rId3" Type="http://schemas.openxmlformats.org/officeDocument/2006/relationships/hyperlink" Target="http://had.co.nz/" TargetMode="External"/><Relationship Id="rId7" Type="http://schemas.openxmlformats.org/officeDocument/2006/relationships/hyperlink" Target="https://www.rstudio.com/resources/cheatsheets/" TargetMode="External"/><Relationship Id="rId2" Type="http://schemas.openxmlformats.org/officeDocument/2006/relationships/hyperlink" Target="http://ggplot2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://seananderson.ca/" TargetMode="External"/><Relationship Id="rId4" Type="http://schemas.openxmlformats.org/officeDocument/2006/relationships/hyperlink" Target="http://seananderson.ca/ggplot2-FISH55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gobi.org/rggobi" TargetMode="External"/><Relationship Id="rId3" Type="http://schemas.openxmlformats.org/officeDocument/2006/relationships/hyperlink" Target="http://ggplot2.org/" TargetMode="External"/><Relationship Id="rId7" Type="http://schemas.openxmlformats.org/officeDocument/2006/relationships/hyperlink" Target="http://www.ggobi.org/describe-display" TargetMode="External"/><Relationship Id="rId12" Type="http://schemas.openxmlformats.org/officeDocument/2006/relationships/hyperlink" Target="http://had.co.nz/reshap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ad.co.nz/model-vis/" TargetMode="External"/><Relationship Id="rId11" Type="http://schemas.openxmlformats.org/officeDocument/2006/relationships/hyperlink" Target="http://github.com/hadley/profr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://github.com/hadley/test_that" TargetMode="External"/><Relationship Id="rId4" Type="http://schemas.openxmlformats.org/officeDocument/2006/relationships/hyperlink" Target="http://had.co.nz/" TargetMode="External"/><Relationship Id="rId9" Type="http://schemas.openxmlformats.org/officeDocument/2006/relationships/hyperlink" Target="http://plyr.had.co.nz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493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Juvenile Chinook Salmon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Oncorhynchus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tshawytscha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occupy the Yolo Bypass in relatively high numbers during an extreme drought – R code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19600"/>
            <a:ext cx="91440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Pascale Goertler,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DWR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http://www.water.ca.gov/iep/docs/IEP_Vol28_1-.pdf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6" t="63158" r="14524" b="5173"/>
          <a:stretch/>
        </p:blipFill>
        <p:spPr bwMode="auto">
          <a:xfrm>
            <a:off x="838200" y="2514600"/>
            <a:ext cx="7528560" cy="279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399598"/>
            <a:ext cx="83692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http://seananderson.ca/ggplot2-FISH554/</a:t>
            </a:r>
            <a:b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897" y="1591270"/>
            <a:ext cx="7571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Recommend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rapid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exploration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graphics for polished and fully customized plots for publication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1" t="5534" r="14685" b="53080"/>
          <a:stretch/>
        </p:blipFill>
        <p:spPr bwMode="auto">
          <a:xfrm>
            <a:off x="228600" y="1371600"/>
            <a:ext cx="8762999" cy="405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399598"/>
            <a:ext cx="83692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http://seananderson.ca/ggplot2-FISH554/</a:t>
            </a:r>
            <a:b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5715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https://www.rstudio.com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62200"/>
            <a:ext cx="42569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1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6077" y="-943"/>
            <a:ext cx="5156723" cy="685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2286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8288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7800" y="3428528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1147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i="0" dirty="0" smtClean="0">
                <a:solidFill>
                  <a:srgbClr val="0000FF"/>
                </a:solidFill>
                <a:effectLst/>
                <a:latin typeface="Lucida Console"/>
              </a:rPr>
              <a:t>&gt; D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Year Catch 	Method 	Effort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2011 367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BSEIN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268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2011 0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RSTR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105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2012 139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BSEIN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246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2012 0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RSTR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172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2013 130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BSEIN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233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2013 0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RSTR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118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2014 415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BSEIN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225  </a:t>
            </a: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2014 0 		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ucida Console"/>
              </a:rPr>
              <a:t>RSTR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ucida Console"/>
              </a:rPr>
              <a:t> 	116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4923472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e&lt;-</a:t>
            </a:r>
            <a:r>
              <a:rPr lang="en-US" dirty="0" err="1" smtClean="0">
                <a:latin typeface="Lucida Console" panose="020B0609040504020204" pitchFamily="49" charset="0"/>
              </a:rPr>
              <a:t>ggplot</a:t>
            </a:r>
            <a:r>
              <a:rPr lang="en-US" dirty="0" smtClean="0">
                <a:latin typeface="Lucida Console" panose="020B0609040504020204" pitchFamily="49" charset="0"/>
              </a:rPr>
              <a:t>(D) +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	</a:t>
            </a:r>
            <a:r>
              <a:rPr lang="en-US" dirty="0" err="1" smtClean="0">
                <a:latin typeface="Lucida Console" panose="020B0609040504020204" pitchFamily="49" charset="0"/>
              </a:rPr>
              <a:t>geom_bar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y=Catch), </a:t>
            </a:r>
            <a:r>
              <a:rPr lang="en-US" dirty="0" err="1" smtClean="0">
                <a:latin typeface="Lucida Console" panose="020B0609040504020204" pitchFamily="49" charset="0"/>
              </a:rPr>
              <a:t>binwidth</a:t>
            </a:r>
            <a:r>
              <a:rPr lang="en-US" dirty="0" smtClean="0">
                <a:latin typeface="Lucida Console" panose="020B0609040504020204" pitchFamily="49" charset="0"/>
              </a:rPr>
              <a:t>=1, 			position="stack", stat="identity") +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	</a:t>
            </a:r>
            <a:r>
              <a:rPr lang="en-US" dirty="0" err="1" smtClean="0">
                <a:latin typeface="Lucida Console" panose="020B0609040504020204" pitchFamily="49" charset="0"/>
              </a:rPr>
              <a:t>geom_line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y=Effort,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=Method)) 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2400" y="1905000"/>
            <a:ext cx="3048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2400" y="4191000"/>
            <a:ext cx="3048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2400" y="3429000"/>
            <a:ext cx="3048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" y="2667000"/>
            <a:ext cx="3048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438400" y="4876800"/>
            <a:ext cx="228600" cy="152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486400" y="381000"/>
            <a:ext cx="0" cy="381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8094" y="52578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e&lt;-</a:t>
            </a:r>
            <a:r>
              <a:rPr lang="en-US" dirty="0" err="1" smtClean="0">
                <a:latin typeface="Lucida Console" panose="020B0609040504020204" pitchFamily="49" charset="0"/>
              </a:rPr>
              <a:t>ggplot</a:t>
            </a:r>
            <a:r>
              <a:rPr lang="en-US" dirty="0" smtClean="0">
                <a:latin typeface="Lucida Console" panose="020B0609040504020204" pitchFamily="49" charset="0"/>
              </a:rPr>
              <a:t>(D) +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	</a:t>
            </a:r>
            <a:r>
              <a:rPr lang="en-US" dirty="0" err="1" smtClean="0">
                <a:latin typeface="Lucida Console" panose="020B0609040504020204" pitchFamily="49" charset="0"/>
              </a:rPr>
              <a:t>geom_bar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y=Catch), </a:t>
            </a:r>
            <a:r>
              <a:rPr lang="en-US" dirty="0" err="1" smtClean="0">
                <a:latin typeface="Lucida Console" panose="020B0609040504020204" pitchFamily="49" charset="0"/>
              </a:rPr>
              <a:t>binwidth</a:t>
            </a:r>
            <a:r>
              <a:rPr lang="en-US" dirty="0" smtClean="0">
                <a:latin typeface="Lucida Console" panose="020B0609040504020204" pitchFamily="49" charset="0"/>
              </a:rPr>
              <a:t>=1, 			position="stack", stat="identity") +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	</a:t>
            </a:r>
            <a:r>
              <a:rPr lang="en-US" dirty="0" err="1" smtClean="0">
                <a:latin typeface="Lucida Console" panose="020B0609040504020204" pitchFamily="49" charset="0"/>
              </a:rPr>
              <a:t>geom_line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y=Effort,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=Method)) 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615"/>
            <a:ext cx="6391275" cy="510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438400" y="5181600"/>
            <a:ext cx="228600" cy="152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4600" y="4876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0200" y="5562600"/>
            <a:ext cx="6019800" cy="533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6172200"/>
            <a:ext cx="67056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a&lt;-</a:t>
            </a:r>
            <a:r>
              <a:rPr lang="en-US" dirty="0" err="1" smtClean="0">
                <a:latin typeface="Lucida Console" panose="020B0609040504020204" pitchFamily="49" charset="0"/>
              </a:rPr>
              <a:t>qplot</a:t>
            </a:r>
            <a:r>
              <a:rPr lang="en-US" dirty="0" smtClean="0">
                <a:latin typeface="Lucida Console" panose="020B0609040504020204" pitchFamily="49" charset="0"/>
              </a:rPr>
              <a:t>(Year, Month, </a:t>
            </a:r>
            <a:r>
              <a:rPr lang="en-US" dirty="0" err="1" smtClean="0">
                <a:latin typeface="Lucida Console" panose="020B0609040504020204" pitchFamily="49" charset="0"/>
              </a:rPr>
              <a:t>geom</a:t>
            </a:r>
            <a:r>
              <a:rPr lang="en-US" dirty="0" smtClean="0">
                <a:latin typeface="Lucida Console" panose="020B0609040504020204" pitchFamily="49" charset="0"/>
              </a:rPr>
              <a:t>="jitter", data = </a:t>
            </a:r>
            <a:r>
              <a:rPr lang="en-US" dirty="0" err="1" smtClean="0">
                <a:latin typeface="Lucida Console" panose="020B0609040504020204" pitchFamily="49" charset="0"/>
              </a:rPr>
              <a:t>IEP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=Method, size=</a:t>
            </a:r>
            <a:r>
              <a:rPr lang="en-US" dirty="0" err="1" smtClean="0">
                <a:latin typeface="Lucida Console" panose="020B0609040504020204" pitchFamily="49" charset="0"/>
              </a:rPr>
              <a:t>ForkLength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83460"/>
            <a:ext cx="5638800" cy="460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295400" y="990600"/>
            <a:ext cx="1219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91000" y="1447800"/>
            <a:ext cx="2514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a&lt;-</a:t>
            </a:r>
            <a:r>
              <a:rPr lang="en-US" dirty="0" err="1" smtClean="0">
                <a:latin typeface="Lucida Console" panose="020B0609040504020204" pitchFamily="49" charset="0"/>
              </a:rPr>
              <a:t>qplot</a:t>
            </a:r>
            <a:r>
              <a:rPr lang="en-US" dirty="0" smtClean="0">
                <a:latin typeface="Lucida Console" panose="020B0609040504020204" pitchFamily="49" charset="0"/>
              </a:rPr>
              <a:t>(Year, Month, </a:t>
            </a:r>
            <a:r>
              <a:rPr lang="en-US" dirty="0" err="1" smtClean="0">
                <a:latin typeface="Lucida Console" panose="020B0609040504020204" pitchFamily="49" charset="0"/>
              </a:rPr>
              <a:t>geom</a:t>
            </a:r>
            <a:r>
              <a:rPr lang="en-US" dirty="0" smtClean="0">
                <a:latin typeface="Lucida Console" panose="020B0609040504020204" pitchFamily="49" charset="0"/>
              </a:rPr>
              <a:t>="jitter", data = </a:t>
            </a:r>
            <a:r>
              <a:rPr lang="en-US" dirty="0" err="1" smtClean="0">
                <a:latin typeface="Lucida Console" panose="020B0609040504020204" pitchFamily="49" charset="0"/>
              </a:rPr>
              <a:t>IEP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=Method, size=</a:t>
            </a:r>
            <a:r>
              <a:rPr lang="en-US" dirty="0" err="1" smtClean="0">
                <a:latin typeface="Lucida Console" panose="020B0609040504020204" pitchFamily="49" charset="0"/>
              </a:rPr>
              <a:t>ForkLength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83460"/>
            <a:ext cx="5638800" cy="460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990600"/>
            <a:ext cx="33528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8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6248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e&lt;-</a:t>
            </a:r>
            <a:r>
              <a:rPr lang="en-US" dirty="0" err="1" smtClean="0">
                <a:latin typeface="Lucida Console" panose="020B0609040504020204" pitchFamily="49" charset="0"/>
              </a:rPr>
              <a:t>ggplot</a:t>
            </a:r>
            <a:r>
              <a:rPr lang="en-US" dirty="0" smtClean="0">
                <a:latin typeface="Lucida Console" panose="020B0609040504020204" pitchFamily="49" charset="0"/>
              </a:rPr>
              <a:t>(D) +</a:t>
            </a: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geom_bar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y=Catch), </a:t>
            </a:r>
            <a:r>
              <a:rPr lang="en-US" dirty="0" err="1" smtClean="0">
                <a:latin typeface="Lucida Console" panose="020B0609040504020204" pitchFamily="49" charset="0"/>
              </a:rPr>
              <a:t>binwidth</a:t>
            </a:r>
            <a:r>
              <a:rPr lang="en-US" dirty="0" smtClean="0">
                <a:latin typeface="Lucida Console" panose="020B0609040504020204" pitchFamily="49" charset="0"/>
              </a:rPr>
              <a:t>=1, position="stack", stat="identity") +</a:t>
            </a: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geom_line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y=Effort,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=Method)) </a:t>
            </a:r>
          </a:p>
          <a:p>
            <a:pPr marL="0" indent="0">
              <a:buNone/>
            </a:pPr>
            <a:endParaRPr lang="en-US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a&lt;-</a:t>
            </a:r>
            <a:r>
              <a:rPr lang="en-US" dirty="0" err="1" smtClean="0">
                <a:latin typeface="Lucida Console" panose="020B0609040504020204" pitchFamily="49" charset="0"/>
              </a:rPr>
              <a:t>qplot</a:t>
            </a:r>
            <a:r>
              <a:rPr lang="en-US" dirty="0" smtClean="0">
                <a:latin typeface="Lucida Console" panose="020B0609040504020204" pitchFamily="49" charset="0"/>
              </a:rPr>
              <a:t>(Year, Month, </a:t>
            </a:r>
            <a:r>
              <a:rPr lang="en-US" dirty="0" err="1" smtClean="0">
                <a:latin typeface="Lucida Console" panose="020B0609040504020204" pitchFamily="49" charset="0"/>
              </a:rPr>
              <a:t>geom</a:t>
            </a:r>
            <a:r>
              <a:rPr lang="en-US" dirty="0" smtClean="0">
                <a:latin typeface="Lucida Console" panose="020B0609040504020204" pitchFamily="49" charset="0"/>
              </a:rPr>
              <a:t>="jitter", data = </a:t>
            </a:r>
            <a:r>
              <a:rPr lang="en-US" dirty="0" err="1" smtClean="0">
                <a:latin typeface="Lucida Console" panose="020B0609040504020204" pitchFamily="49" charset="0"/>
              </a:rPr>
              <a:t>IEP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=Method, size=</a:t>
            </a:r>
            <a:r>
              <a:rPr lang="en-US" dirty="0" err="1" smtClean="0">
                <a:latin typeface="Lucida Console" panose="020B0609040504020204" pitchFamily="49" charset="0"/>
              </a:rPr>
              <a:t>ForkLength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tiff(filename="</a:t>
            </a:r>
            <a:r>
              <a:rPr lang="en-US" sz="3500" dirty="0" err="1" smtClean="0">
                <a:latin typeface="Lucida Console" panose="020B0609040504020204" pitchFamily="49" charset="0"/>
              </a:rPr>
              <a:t>IEP_Chin_final4.tif</a:t>
            </a:r>
            <a:r>
              <a:rPr lang="en-US" sz="3500" dirty="0" smtClean="0">
                <a:latin typeface="Lucida Console" panose="020B0609040504020204" pitchFamily="49" charset="0"/>
              </a:rPr>
              <a:t>", units="in", </a:t>
            </a:r>
            <a:r>
              <a:rPr lang="en-US" sz="3500" dirty="0" err="1" smtClean="0">
                <a:latin typeface="Lucida Console" panose="020B0609040504020204" pitchFamily="49" charset="0"/>
              </a:rPr>
              <a:t>bg</a:t>
            </a:r>
            <a:r>
              <a:rPr lang="en-US" sz="3500" dirty="0" smtClean="0">
                <a:latin typeface="Lucida Console" panose="020B0609040504020204" pitchFamily="49" charset="0"/>
              </a:rPr>
              <a:t>="white", height=15, width =10, res=750, </a:t>
            </a:r>
            <a:r>
              <a:rPr lang="en-US" sz="3500" dirty="0" err="1" smtClean="0">
                <a:latin typeface="Lucida Console" panose="020B0609040504020204" pitchFamily="49" charset="0"/>
              </a:rPr>
              <a:t>pointsize</a:t>
            </a:r>
            <a:r>
              <a:rPr lang="en-US" sz="3500" dirty="0" smtClean="0">
                <a:latin typeface="Lucida Console" panose="020B0609040504020204" pitchFamily="49" charset="0"/>
              </a:rPr>
              <a:t>=10)</a:t>
            </a:r>
          </a:p>
          <a:p>
            <a:pPr marL="0" indent="0">
              <a:buNone/>
            </a:pPr>
            <a:endParaRPr lang="en-US" sz="35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vp1</a:t>
            </a:r>
            <a:r>
              <a:rPr lang="en-US" sz="3500" dirty="0" smtClean="0">
                <a:latin typeface="Lucida Console" panose="020B0609040504020204" pitchFamily="49" charset="0"/>
              </a:rPr>
              <a:t> &lt;- viewport(width = 1, height = 0.52, x=0.5, y=0.73)</a:t>
            </a: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vp2</a:t>
            </a:r>
            <a:r>
              <a:rPr lang="en-US" sz="3500" dirty="0" smtClean="0">
                <a:latin typeface="Lucida Console" panose="020B0609040504020204" pitchFamily="49" charset="0"/>
              </a:rPr>
              <a:t> &lt;- viewport(width = 1, height = 0.517, x=0.528, y= 0.27)</a:t>
            </a: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print(e, </a:t>
            </a:r>
            <a:r>
              <a:rPr lang="en-US" sz="3500" dirty="0" err="1" smtClean="0">
                <a:latin typeface="Lucida Console" panose="020B0609040504020204" pitchFamily="49" charset="0"/>
              </a:rPr>
              <a:t>vp</a:t>
            </a:r>
            <a:r>
              <a:rPr lang="en-US" sz="3500" dirty="0" smtClean="0">
                <a:latin typeface="Lucida Console" panose="020B0609040504020204" pitchFamily="49" charset="0"/>
              </a:rPr>
              <a:t> = </a:t>
            </a:r>
            <a:r>
              <a:rPr lang="en-US" sz="3500" dirty="0" err="1" smtClean="0">
                <a:latin typeface="Lucida Console" panose="020B0609040504020204" pitchFamily="49" charset="0"/>
              </a:rPr>
              <a:t>vp1</a:t>
            </a:r>
            <a:r>
              <a:rPr lang="en-US" sz="3500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print(a, </a:t>
            </a:r>
            <a:r>
              <a:rPr lang="en-US" sz="3500" dirty="0" err="1" smtClean="0">
                <a:latin typeface="Lucida Console" panose="020B0609040504020204" pitchFamily="49" charset="0"/>
              </a:rPr>
              <a:t>vp</a:t>
            </a:r>
            <a:r>
              <a:rPr lang="en-US" sz="3500" dirty="0" smtClean="0">
                <a:latin typeface="Lucida Console" panose="020B0609040504020204" pitchFamily="49" charset="0"/>
              </a:rPr>
              <a:t> = </a:t>
            </a:r>
            <a:r>
              <a:rPr lang="en-US" sz="3500" dirty="0" err="1" smtClean="0">
                <a:latin typeface="Lucida Console" panose="020B0609040504020204" pitchFamily="49" charset="0"/>
              </a:rPr>
              <a:t>vp2</a:t>
            </a:r>
            <a:r>
              <a:rPr lang="en-US" sz="3500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sz="35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dev.off</a:t>
            </a:r>
            <a:r>
              <a:rPr lang="en-US" sz="3500" dirty="0" smtClean="0">
                <a:latin typeface="Lucida Console" panose="020B0609040504020204" pitchFamily="49" charset="0"/>
              </a:rPr>
              <a:t>()</a:t>
            </a:r>
            <a:endParaRPr lang="en-US" sz="3500" dirty="0"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403327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68" y="9906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68" y="16764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261068" y="2362200"/>
            <a:ext cx="119932" cy="3962400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676400" y="3962400"/>
            <a:ext cx="1295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76400" y="4572000"/>
            <a:ext cx="1295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5181600"/>
            <a:ext cx="1295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5562600"/>
            <a:ext cx="12954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6248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e&lt;-</a:t>
            </a:r>
            <a:r>
              <a:rPr lang="en-US" dirty="0" err="1" smtClean="0">
                <a:latin typeface="Lucida Console" panose="020B0609040504020204" pitchFamily="49" charset="0"/>
              </a:rPr>
              <a:t>ggplot</a:t>
            </a:r>
            <a:r>
              <a:rPr lang="en-US" dirty="0" smtClean="0">
                <a:latin typeface="Lucida Console" panose="020B0609040504020204" pitchFamily="49" charset="0"/>
              </a:rPr>
              <a:t>(D) +</a:t>
            </a: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geom_bar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y=Catch), </a:t>
            </a:r>
            <a:r>
              <a:rPr lang="en-US" dirty="0" err="1" smtClean="0">
                <a:latin typeface="Lucida Console" panose="020B0609040504020204" pitchFamily="49" charset="0"/>
              </a:rPr>
              <a:t>binwidth</a:t>
            </a:r>
            <a:r>
              <a:rPr lang="en-US" dirty="0" smtClean="0">
                <a:latin typeface="Lucida Console" panose="020B0609040504020204" pitchFamily="49" charset="0"/>
              </a:rPr>
              <a:t>=1, position="stack", stat="identity") +</a:t>
            </a: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geom_line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aes</a:t>
            </a:r>
            <a:r>
              <a:rPr lang="en-US" dirty="0" smtClean="0">
                <a:latin typeface="Lucida Console" panose="020B0609040504020204" pitchFamily="49" charset="0"/>
              </a:rPr>
              <a:t>(x=Year, y=Effort,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=Method)) </a:t>
            </a:r>
          </a:p>
          <a:p>
            <a:pPr marL="0" indent="0">
              <a:buNone/>
            </a:pPr>
            <a:endParaRPr lang="en-US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a&lt;-</a:t>
            </a:r>
            <a:r>
              <a:rPr lang="en-US" dirty="0" err="1" smtClean="0">
                <a:latin typeface="Lucida Console" panose="020B0609040504020204" pitchFamily="49" charset="0"/>
              </a:rPr>
              <a:t>qplot</a:t>
            </a:r>
            <a:r>
              <a:rPr lang="en-US" dirty="0" smtClean="0">
                <a:latin typeface="Lucida Console" panose="020B0609040504020204" pitchFamily="49" charset="0"/>
              </a:rPr>
              <a:t>(Year, Month, </a:t>
            </a:r>
            <a:r>
              <a:rPr lang="en-US" dirty="0" err="1" smtClean="0">
                <a:latin typeface="Lucida Console" panose="020B0609040504020204" pitchFamily="49" charset="0"/>
              </a:rPr>
              <a:t>geom</a:t>
            </a:r>
            <a:r>
              <a:rPr lang="en-US" dirty="0" smtClean="0">
                <a:latin typeface="Lucida Console" panose="020B0609040504020204" pitchFamily="49" charset="0"/>
              </a:rPr>
              <a:t>="jitter", data = </a:t>
            </a:r>
            <a:r>
              <a:rPr lang="en-US" dirty="0" err="1" smtClean="0">
                <a:latin typeface="Lucida Console" panose="020B0609040504020204" pitchFamily="49" charset="0"/>
              </a:rPr>
              <a:t>IEP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latin typeface="Lucida Console" panose="020B0609040504020204" pitchFamily="49" charset="0"/>
              </a:rPr>
              <a:t>colour</a:t>
            </a:r>
            <a:r>
              <a:rPr lang="en-US" dirty="0" smtClean="0">
                <a:latin typeface="Lucida Console" panose="020B0609040504020204" pitchFamily="49" charset="0"/>
              </a:rPr>
              <a:t>=Method, size=</a:t>
            </a:r>
            <a:r>
              <a:rPr lang="en-US" dirty="0" err="1" smtClean="0">
                <a:latin typeface="Lucida Console" panose="020B0609040504020204" pitchFamily="49" charset="0"/>
              </a:rPr>
              <a:t>ForkLength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tiff(filename="</a:t>
            </a:r>
            <a:r>
              <a:rPr lang="en-US" sz="3500" dirty="0" err="1" smtClean="0">
                <a:latin typeface="Lucida Console" panose="020B0609040504020204" pitchFamily="49" charset="0"/>
              </a:rPr>
              <a:t>IEP_Chin_final4.tif</a:t>
            </a:r>
            <a:r>
              <a:rPr lang="en-US" sz="3500" dirty="0" smtClean="0">
                <a:latin typeface="Lucida Console" panose="020B0609040504020204" pitchFamily="49" charset="0"/>
              </a:rPr>
              <a:t>", units="in", </a:t>
            </a:r>
            <a:r>
              <a:rPr lang="en-US" sz="3500" dirty="0" err="1" smtClean="0">
                <a:latin typeface="Lucida Console" panose="020B0609040504020204" pitchFamily="49" charset="0"/>
              </a:rPr>
              <a:t>bg</a:t>
            </a:r>
            <a:r>
              <a:rPr lang="en-US" sz="3500" dirty="0" smtClean="0">
                <a:latin typeface="Lucida Console" panose="020B0609040504020204" pitchFamily="49" charset="0"/>
              </a:rPr>
              <a:t>="white", height=15, width =10, res=750, </a:t>
            </a:r>
            <a:r>
              <a:rPr lang="en-US" sz="3500" dirty="0" err="1" smtClean="0">
                <a:latin typeface="Lucida Console" panose="020B0609040504020204" pitchFamily="49" charset="0"/>
              </a:rPr>
              <a:t>pointsize</a:t>
            </a:r>
            <a:r>
              <a:rPr lang="en-US" sz="3500" dirty="0" smtClean="0">
                <a:latin typeface="Lucida Console" panose="020B0609040504020204" pitchFamily="49" charset="0"/>
              </a:rPr>
              <a:t>=10)</a:t>
            </a:r>
          </a:p>
          <a:p>
            <a:pPr marL="0" indent="0">
              <a:buNone/>
            </a:pPr>
            <a:endParaRPr lang="en-US" sz="35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vp1</a:t>
            </a:r>
            <a:r>
              <a:rPr lang="en-US" sz="3500" dirty="0" smtClean="0">
                <a:latin typeface="Lucida Console" panose="020B0609040504020204" pitchFamily="49" charset="0"/>
              </a:rPr>
              <a:t> &lt;- viewport(width = 1, height = 0.52, x=0.5, y=0.73)</a:t>
            </a: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vp2</a:t>
            </a:r>
            <a:r>
              <a:rPr lang="en-US" sz="3500" dirty="0" smtClean="0">
                <a:latin typeface="Lucida Console" panose="020B0609040504020204" pitchFamily="49" charset="0"/>
              </a:rPr>
              <a:t> &lt;- viewport(width = 1, height = 0.517, x=0.528, y= 0.27)</a:t>
            </a: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print(e, </a:t>
            </a:r>
            <a:r>
              <a:rPr lang="en-US" sz="3500" dirty="0" err="1" smtClean="0">
                <a:latin typeface="Lucida Console" panose="020B0609040504020204" pitchFamily="49" charset="0"/>
              </a:rPr>
              <a:t>vp</a:t>
            </a:r>
            <a:r>
              <a:rPr lang="en-US" sz="3500" dirty="0" smtClean="0">
                <a:latin typeface="Lucida Console" panose="020B0609040504020204" pitchFamily="49" charset="0"/>
              </a:rPr>
              <a:t> = </a:t>
            </a:r>
            <a:r>
              <a:rPr lang="en-US" sz="3500" dirty="0" err="1" smtClean="0">
                <a:latin typeface="Lucida Console" panose="020B0609040504020204" pitchFamily="49" charset="0"/>
              </a:rPr>
              <a:t>vp1</a:t>
            </a:r>
            <a:r>
              <a:rPr lang="en-US" sz="3500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500" dirty="0" smtClean="0">
                <a:latin typeface="Lucida Console" panose="020B0609040504020204" pitchFamily="49" charset="0"/>
              </a:rPr>
              <a:t>print(a, </a:t>
            </a:r>
            <a:r>
              <a:rPr lang="en-US" sz="3500" dirty="0" err="1" smtClean="0">
                <a:latin typeface="Lucida Console" panose="020B0609040504020204" pitchFamily="49" charset="0"/>
              </a:rPr>
              <a:t>vp</a:t>
            </a:r>
            <a:r>
              <a:rPr lang="en-US" sz="3500" dirty="0" smtClean="0">
                <a:latin typeface="Lucida Console" panose="020B0609040504020204" pitchFamily="49" charset="0"/>
              </a:rPr>
              <a:t> = </a:t>
            </a:r>
            <a:r>
              <a:rPr lang="en-US" sz="3500" dirty="0" err="1" smtClean="0">
                <a:latin typeface="Lucida Console" panose="020B0609040504020204" pitchFamily="49" charset="0"/>
              </a:rPr>
              <a:t>vp2</a:t>
            </a:r>
            <a:r>
              <a:rPr lang="en-US" sz="3500" dirty="0" smtClean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US" sz="35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500" dirty="0" err="1" smtClean="0">
                <a:latin typeface="Lucida Console" panose="020B0609040504020204" pitchFamily="49" charset="0"/>
              </a:rPr>
              <a:t>dev.off</a:t>
            </a:r>
            <a:r>
              <a:rPr lang="en-US" sz="3500" dirty="0" smtClean="0">
                <a:latin typeface="Lucida Console" panose="020B0609040504020204" pitchFamily="49" charset="0"/>
              </a:rPr>
              <a:t>()</a:t>
            </a:r>
            <a:endParaRPr lang="en-US" sz="3500" dirty="0"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403327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68" y="9906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568" y="16764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7277" y="-943"/>
            <a:ext cx="5156723" cy="685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95800" y="2286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0" y="1828800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9000" y="3428528"/>
            <a:ext cx="38100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Edward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Tufte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Visual Display of Quantitative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Popular resources for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Figure 3: stacked bar plot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Figure 5: 3-combined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0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Resources: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http://ggplot2.org/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http://had.co.nz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http://seananderson.ca/ggplot2-FISH554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seananderson.ca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https://www.rstudio.com/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https://www.rstudio.com/resources/cheatsheets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https://www.zoology.ubc.ca/~schluter/R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819400" cy="1858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Beautiful graphics in R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5" t="8009" r="5052" b="80342"/>
          <a:stretch/>
        </p:blipFill>
        <p:spPr bwMode="auto">
          <a:xfrm>
            <a:off x="76200" y="1600200"/>
            <a:ext cx="8750278" cy="8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3" t="40137" r="15919" b="32161"/>
          <a:stretch/>
        </p:blipFill>
        <p:spPr bwMode="auto">
          <a:xfrm>
            <a:off x="103597" y="2362200"/>
            <a:ext cx="5763803" cy="20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810000"/>
            <a:ext cx="3657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Principles of graphical excellence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819400" cy="1858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Beautiful graphics in R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5" t="8009" r="5052" b="80342"/>
          <a:stretch/>
        </p:blipFill>
        <p:spPr bwMode="auto">
          <a:xfrm>
            <a:off x="76200" y="1600200"/>
            <a:ext cx="8750278" cy="8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3" t="40137" r="15919" b="32161"/>
          <a:stretch/>
        </p:blipFill>
        <p:spPr bwMode="auto">
          <a:xfrm>
            <a:off x="103597" y="2362200"/>
            <a:ext cx="5763803" cy="20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810000"/>
            <a:ext cx="3657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Principles of graphical excellence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819400" cy="1858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Beautiful graphics in R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5" t="8009" r="5052" b="80342"/>
          <a:stretch/>
        </p:blipFill>
        <p:spPr bwMode="auto">
          <a:xfrm>
            <a:off x="76200" y="1600200"/>
            <a:ext cx="8750278" cy="8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3" t="40137" r="15919" b="32161"/>
          <a:stretch/>
        </p:blipFill>
        <p:spPr bwMode="auto">
          <a:xfrm>
            <a:off x="103597" y="2362200"/>
            <a:ext cx="5763803" cy="20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810000"/>
            <a:ext cx="3657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13953" y="576365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http://www.edwardtufte.com/tufte/index</a:t>
            </a:r>
          </a:p>
        </p:txBody>
      </p:sp>
      <p:pic>
        <p:nvPicPr>
          <p:cNvPr id="1028" name="Picture 4" descr="http://blog.codinghorror.com/content/images/uploads/2006/12/6a0120a85dcdae970b0120a86d6f00970b-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29" y="3818561"/>
            <a:ext cx="2331010" cy="29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2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600200"/>
            <a:ext cx="5943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Well-designed presentation of interesting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Complex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ideas communicated with clarity, precision,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Greatest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 ideas in shortest time with least ink in smallest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Nearly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always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multivariate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telling the truth about the data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Principles of graphical excellence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http://blog.codinghorror.com/content/images/uploads/2006/12/6a0120a85dcdae970b0120a86d6f00970b-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2331010" cy="29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6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Principles of graphical excellence</a:t>
            </a:r>
            <a:endParaRPr lang="en-US" dirty="0"/>
          </a:p>
        </p:txBody>
      </p:sp>
      <p:pic>
        <p:nvPicPr>
          <p:cNvPr id="4" name="Picture 4" descr="http://blog.codinghorror.com/content/images/uploads/2006/12/6a0120a85dcdae970b0120a86d6f00970b-pi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25908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332274"/>
            <a:ext cx="2980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Lie factor and exaggeration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Chart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junk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density index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Maximize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data:ink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ratio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non-data ink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83164"/>
            <a:ext cx="847443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05200" y="5181600"/>
            <a:ext cx="578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Original plot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Minard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(1861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Tufte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(2001) The visual display 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quantitative information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http://ggplot2.org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Authors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Hadley Wickham,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Winston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</a:t>
            </a:r>
            <a:r>
              <a:rPr lang="en-US" dirty="0"/>
              <a:t>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://had.co.nz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4016"/>
            <a:ext cx="1727852" cy="258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3200" y="4551001"/>
            <a:ext cx="64956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Tools for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visualisation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boundaries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clustering and ensembles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linear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DescribeDisplay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package for recreating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GGobi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graphics in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rggobi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for fluidly moving data and metadata between R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GGobi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plyr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package that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generalizes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standardizes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apply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family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functions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for summarizing data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testthat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friendly unit testing framework for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profr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an alternative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profiling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reshape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 for flexibly restructuring data in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graphics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2514600"/>
            <a:ext cx="2819400" cy="1858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Beautiful graphics in R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5" t="8009" r="5052" b="80342"/>
          <a:stretch/>
        </p:blipFill>
        <p:spPr bwMode="auto">
          <a:xfrm>
            <a:off x="76200" y="1600200"/>
            <a:ext cx="8750278" cy="84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3" t="40137" r="15919" b="32161"/>
          <a:stretch/>
        </p:blipFill>
        <p:spPr bwMode="auto">
          <a:xfrm>
            <a:off x="103597" y="2362200"/>
            <a:ext cx="5763803" cy="200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3810000"/>
            <a:ext cx="3657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1" t="5831" r="12852" b="12075"/>
          <a:stretch/>
        </p:blipFill>
        <p:spPr bwMode="auto">
          <a:xfrm>
            <a:off x="1676400" y="152400"/>
            <a:ext cx="4365266" cy="52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399598"/>
            <a:ext cx="83692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http://seananderson.ca/ggplot2-FISH554/</a:t>
            </a:r>
            <a:br>
              <a:rPr lang="en-US" sz="3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22968</TotalTime>
  <Words>516</Words>
  <Application>Microsoft Office PowerPoint</Application>
  <PresentationFormat>On-screen Show (4:3)</PresentationFormat>
  <Paragraphs>134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Juvenile Chinook Salmon (Oncorhynchus tshawytscha) occupy the Yolo Bypass in relatively high numbers during an extreme drought – R code</vt:lpstr>
      <vt:lpstr>R graphics in ggplot2()</vt:lpstr>
      <vt:lpstr>PowerPoint Presentation</vt:lpstr>
      <vt:lpstr>Principles of graphical excellence</vt:lpstr>
      <vt:lpstr>Principles of graphical excellence</vt:lpstr>
      <vt:lpstr>Principles of graphical excellence</vt:lpstr>
      <vt:lpstr>Principles of graphical excellence</vt:lpstr>
      <vt:lpstr>R graphics in ggplot2()</vt:lpstr>
      <vt:lpstr>R graphics in ggplot2()</vt:lpstr>
      <vt:lpstr>R graphics in ggplot2()</vt:lpstr>
      <vt:lpstr>R graphics in ggplot2()</vt:lpstr>
      <vt:lpstr>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graphics in ggplot2()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Goertler, Pascale@DWR</dc:creator>
  <cp:lastModifiedBy>Goertler, Pascale@DWR</cp:lastModifiedBy>
  <cp:revision>33</cp:revision>
  <cp:lastPrinted>2016-01-06T20:05:03Z</cp:lastPrinted>
  <dcterms:created xsi:type="dcterms:W3CDTF">2015-12-21T18:28:27Z</dcterms:created>
  <dcterms:modified xsi:type="dcterms:W3CDTF">2016-01-06T23:08:49Z</dcterms:modified>
</cp:coreProperties>
</file>